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8" r:id="rId5"/>
    <p:sldId id="261" r:id="rId6"/>
    <p:sldId id="269" r:id="rId7"/>
    <p:sldId id="265" r:id="rId8"/>
    <p:sldId id="270" r:id="rId9"/>
    <p:sldId id="263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333300"/>
    <a:srgbClr val="FF0000"/>
    <a:srgbClr val="D60093"/>
    <a:srgbClr val="3366FF"/>
    <a:srgbClr val="FFFFCC"/>
    <a:srgbClr val="66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8" autoAdjust="0"/>
    <p:restoredTop sz="94660"/>
  </p:normalViewPr>
  <p:slideViewPr>
    <p:cSldViewPr>
      <p:cViewPr varScale="1">
        <p:scale>
          <a:sx n="45" d="100"/>
          <a:sy n="45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7BA3E7-3105-4990-B069-C67FE914D846}" type="datetimeFigureOut">
              <a:rPr lang="ru-RU" smtClean="0"/>
              <a:t>18.01.2014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0379CA-54F0-4EF0-B56E-7C40FF0412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9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456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297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569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0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688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69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509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481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379CA-54F0-4EF0-B56E-7C40FF04125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79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10001"/>
            </a:srgbClr>
          </a:solidFill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261EDEF-3399-EA4D-9BC7-992FB6FC5D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DBE4D-A60F-9049-93C8-5B457759B7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8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3C5F0-84CA-9844-B7F9-FDD5A93837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39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3ABD2-1A05-F649-A630-0233376FB6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4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24B60-C332-9F47-A78F-C97CE22876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1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E8FC87-43A5-564F-905D-0A73177AA2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800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1B921-0755-4040-829C-50B3147B2A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20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DEBDB-4C0D-3942-80B8-E52B5FE1DD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16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2542A-D0AC-ED4B-8437-EFD7181D2A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14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D3291-6876-7349-8D34-390D7CA4FB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43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4F436-C230-0346-9E1F-C61FB92023B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798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1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365AA623-4648-EF4E-BDA3-B3DE8F4D2C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2pPr>
      <a:lvl3pPr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3pPr>
      <a:lvl4pPr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4pPr>
      <a:lvl5pPr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400" b="1" i="1">
          <a:solidFill>
            <a:srgbClr val="663300"/>
          </a:solidFill>
          <a:latin typeface="Century Gothic" charset="0"/>
          <a:ea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tra.ru/composition/get/coid/00940741212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tra.ru/composition/get/coid/000807011848" TargetMode="External"/><Relationship Id="rId5" Type="http://schemas.openxmlformats.org/officeDocument/2006/relationships/hyperlink" Target="http://www.licey.net/lit/clas19/oblomovOlgaShtolts" TargetMode="External"/><Relationship Id="rId4" Type="http://schemas.openxmlformats.org/officeDocument/2006/relationships/hyperlink" Target="http://www.a4format.ru/pdf_files_bio2/4b2a6bfa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692150"/>
            <a:ext cx="7772400" cy="1081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Любовь Обломова и </a:t>
            </a:r>
            <a:r>
              <a:rPr lang="ru-RU" dirty="0" err="1" smtClean="0">
                <a:solidFill>
                  <a:srgbClr val="FF0000"/>
                </a:solidFill>
              </a:rPr>
              <a:t>Штольца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285728"/>
            <a:ext cx="4597682" cy="954914"/>
          </a:xfrm>
        </p:spPr>
        <p:txBody>
          <a:bodyPr/>
          <a:lstStyle/>
          <a:p>
            <a:r>
              <a:rPr lang="ru-RU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Цель </a:t>
            </a:r>
            <a:r>
              <a:rPr lang="ru-RU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работы.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196752"/>
            <a:ext cx="6264696" cy="122413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Выяснить, </a:t>
            </a:r>
            <a:r>
              <a:rPr lang="ru-RU" sz="2800" dirty="0">
                <a:solidFill>
                  <a:srgbClr val="000066"/>
                </a:solidFill>
              </a:rPr>
              <a:t>почему Ольга, любя Илью Ильича Обломова, выходит замуж за Андрея </a:t>
            </a:r>
            <a:r>
              <a:rPr lang="ru-RU" sz="2800" dirty="0" err="1">
                <a:solidFill>
                  <a:srgbClr val="000066"/>
                </a:solidFill>
              </a:rPr>
              <a:t>Штольца</a:t>
            </a:r>
            <a:r>
              <a:rPr lang="ru-RU" sz="2800" dirty="0">
                <a:solidFill>
                  <a:srgbClr val="000066"/>
                </a:solidFill>
              </a:rPr>
              <a:t>?</a:t>
            </a:r>
          </a:p>
          <a:p>
            <a:pPr marL="0" indent="0">
              <a:lnSpc>
                <a:spcPct val="90000"/>
              </a:lnSpc>
              <a:buNone/>
            </a:pP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2" name="Изображение 1" descr="OblOlg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708920"/>
            <a:ext cx="3030574" cy="3751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65628" y="332656"/>
            <a:ext cx="3384376" cy="1143000"/>
          </a:xfrm>
        </p:spPr>
        <p:txBody>
          <a:bodyPr/>
          <a:lstStyle/>
          <a:p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69847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•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Проследить, меняется ли  отношение Ольги к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Штольцу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Обломову.</a:t>
            </a:r>
          </a:p>
          <a:p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• 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Ответить на вопрос: что помешало выйти Ольге замуж за Обломова?</a:t>
            </a:r>
          </a:p>
          <a:p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66209"/>
            <a:ext cx="28700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</a:t>
            </a: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2348880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  <a:r>
              <a:rPr lang="ru-RU" sz="2000" dirty="0" smtClean="0"/>
              <a:t>    Ольга </a:t>
            </a:r>
            <a:r>
              <a:rPr lang="ru-RU" sz="2000" dirty="0"/>
              <a:t>любила "будущего" Обломова, которого они создали вместе со </a:t>
            </a:r>
            <a:r>
              <a:rPr lang="ru-RU" sz="2000" dirty="0" err="1" smtClean="0"/>
              <a:t>Штольцем</a:t>
            </a:r>
            <a:r>
              <a:rPr lang="ru-RU" sz="2000" dirty="0" smtClean="0"/>
              <a:t>: «Я </a:t>
            </a:r>
            <a:r>
              <a:rPr lang="ru-RU" sz="2000" dirty="0"/>
              <a:t>узнала недавно только, что я любила в тебе то, что я хотела, чтоб было в тебе, что указал мне </a:t>
            </a:r>
            <a:r>
              <a:rPr lang="ru-RU" sz="2000" dirty="0" err="1"/>
              <a:t>Штольц</a:t>
            </a:r>
            <a:r>
              <a:rPr lang="ru-RU" sz="2000" dirty="0"/>
              <a:t>, что мы выдумали с ним». Обломов же не мог стать таким, и разрыв между ними </a:t>
            </a:r>
            <a:r>
              <a:rPr lang="ru-RU" sz="2000" dirty="0" smtClean="0"/>
              <a:t>был неизбежен. А </a:t>
            </a:r>
            <a:r>
              <a:rPr lang="ru-RU" sz="2000" dirty="0"/>
              <a:t>ту любовь, которую Обломов испытал к Ольге, конечно, её трудно забыть, но жизнь сама постепенно входит в своё </a:t>
            </a:r>
            <a:r>
              <a:rPr lang="ru-RU" sz="2000" dirty="0" smtClean="0"/>
              <a:t>русло.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0466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Отношение Ольги к     Обломову.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5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25254" y="404664"/>
            <a:ext cx="684076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Отношение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Ольги к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Штольцу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132856"/>
            <a:ext cx="7056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2000" dirty="0" err="1" smtClean="0"/>
              <a:t>Штольц</a:t>
            </a:r>
            <a:r>
              <a:rPr lang="ru-RU" sz="2000" dirty="0"/>
              <a:t>, знавший Ильинскую чуть ли не с раннего детства, испытывал к ней любовь-дружбу. В ней не было огненных страстей, “жгучих радостей” или разочарований. </a:t>
            </a:r>
            <a:r>
              <a:rPr lang="ru-RU" sz="2000" dirty="0" err="1"/>
              <a:t>Штольц</a:t>
            </a:r>
            <a:r>
              <a:rPr lang="ru-RU" sz="2000" dirty="0"/>
              <a:t> видел в Ольге верную подругу и соратницу в труде и поэтому пытался воспитать в ней деятельное начало, способность к борьбе, развить ее ум.</a:t>
            </a:r>
          </a:p>
          <a:p>
            <a:r>
              <a:rPr lang="ru-RU" sz="2000" dirty="0"/>
              <a:t>И Ольга полюбила Андрея не вдруг</a:t>
            </a:r>
            <a:r>
              <a:rPr lang="ru-RU" sz="2000" dirty="0" smtClean="0"/>
              <a:t>. Любовь </a:t>
            </a:r>
            <a:r>
              <a:rPr lang="ru-RU" sz="2000" dirty="0"/>
              <a:t>между Ольгой и Андреем родилась и стала расти без “бурных взлетов и падений”. После свадьбы она не исчезла, а продолжала жить, правда, без развития, плавно и размеренно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844824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То, что </a:t>
            </a:r>
            <a:r>
              <a:rPr lang="ru-RU" sz="2000" dirty="0"/>
              <a:t>Ольга и Илья - совершенно разные люди, слишком уж не сходятся их представления о жизни. Обломов представляет своё будущее в тихой семейной жизни, прогулках по саду, приятных беседах за чашкой чая, встречах гостей. Для Ольги же жизнь - непрерывное движение вперёд.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32656"/>
            <a:ext cx="7056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помешало выйти Ольге замуж за Обломова?</a:t>
            </a:r>
          </a:p>
        </p:txBody>
      </p:sp>
    </p:spTree>
    <p:extLst>
      <p:ext uri="{BB962C8B-B14F-4D97-AF65-F5344CB8AC3E}">
        <p14:creationId xmlns:p14="http://schemas.microsoft.com/office/powerpoint/2010/main" val="4017681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260350"/>
            <a:ext cx="4043362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pc="50" dirty="0">
                <a:ln w="11430"/>
                <a:solidFill>
                  <a:schemeClr val="accent1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Заключение.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1772816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Ольга </a:t>
            </a:r>
            <a:r>
              <a:rPr lang="ru-RU" sz="2400" dirty="0"/>
              <a:t>не </a:t>
            </a:r>
            <a:r>
              <a:rPr lang="ru-RU" sz="2400" dirty="0" smtClean="0"/>
              <a:t>могла и не хотела </a:t>
            </a:r>
            <a:r>
              <a:rPr lang="ru-RU" sz="2400" dirty="0"/>
              <a:t>выходить замуж за </a:t>
            </a:r>
            <a:r>
              <a:rPr lang="ru-RU" sz="2400" dirty="0" smtClean="0"/>
              <a:t>Обломова, </a:t>
            </a:r>
            <a:r>
              <a:rPr lang="ru-RU" sz="2400" dirty="0"/>
              <a:t>пока тот не изменится. Но Обломов же не </a:t>
            </a:r>
            <a:r>
              <a:rPr lang="ru-RU" sz="2400" dirty="0" smtClean="0"/>
              <a:t>мог </a:t>
            </a:r>
            <a:r>
              <a:rPr lang="ru-RU" sz="2400" dirty="0"/>
              <a:t>этого </a:t>
            </a:r>
            <a:r>
              <a:rPr lang="ru-RU" sz="2400" dirty="0" smtClean="0"/>
              <a:t>сделать, и Ольга </a:t>
            </a:r>
            <a:r>
              <a:rPr lang="ru-RU" sz="2400" dirty="0"/>
              <a:t>решает выйти замуж за </a:t>
            </a:r>
            <a:r>
              <a:rPr lang="ru-RU" sz="2400" dirty="0" err="1"/>
              <a:t>Штольца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www.litra.ru/composition/get/coid/009407412120</a:t>
            </a:r>
            <a:endParaRPr lang="ru-RU" dirty="0"/>
          </a:p>
          <a:p>
            <a:pPr marL="0" indent="0">
              <a:buNone/>
            </a:pP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www.a4format.ru/pdf_files_bio2/4b2a6bfa.pdf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www.licey.net/lit/clas19/oblomovOlgaShtolts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www.litra.ru/composition/get/coid/000807011848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54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541338" y="2852738"/>
            <a:ext cx="8858251" cy="9366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FontTx/>
              <a:buNone/>
            </a:pPr>
            <a:r>
              <a:rPr lang="ru-RU" sz="44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</a:t>
            </a:r>
            <a:r>
              <a:rPr lang="ru-RU" sz="4400" spc="50" dirty="0">
                <a:ln w="11430"/>
                <a:solidFill>
                  <a:srgbClr val="1E464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03b8985c2188afbbbe7fcbdfa8b223a4512"/>
</p:tagLst>
</file>

<file path=ppt/theme/theme1.xml><?xml version="1.0" encoding="utf-8"?>
<a:theme xmlns:a="http://schemas.openxmlformats.org/drawingml/2006/main" name="60_Parchment">
  <a:themeElements>
    <a:clrScheme name="60_Parchme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0_Parchment">
      <a:majorFont>
        <a:latin typeface="Century Gothic"/>
        <a:ea typeface="Arial"/>
        <a:cs typeface=""/>
      </a:majorFont>
      <a:minorFont>
        <a:latin typeface="Century Gothic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" charset="0"/>
          </a:defRPr>
        </a:defPPr>
      </a:lstStyle>
    </a:lnDef>
  </a:objectDefaults>
  <a:extraClrSchemeLst>
    <a:extraClrScheme>
      <a:clrScheme name="60_Parchm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Parchme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Parchme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Parchme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Parchme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0_Parchme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0_Parchme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60_Parchment</Template>
  <TotalTime>299</TotalTime>
  <Words>371</Words>
  <Application>Microsoft Office PowerPoint</Application>
  <PresentationFormat>Экран (4:3)</PresentationFormat>
  <Paragraphs>34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60_Parchment</vt:lpstr>
      <vt:lpstr>Любовь Обломова и Штольца.</vt:lpstr>
      <vt:lpstr>Цель работы.</vt:lpstr>
      <vt:lpstr> </vt:lpstr>
      <vt:lpstr>Презентация PowerPoint</vt:lpstr>
      <vt:lpstr>Презентация PowerPoint</vt:lpstr>
      <vt:lpstr>Презентация PowerPoint</vt:lpstr>
      <vt:lpstr>Заключение.</vt:lpstr>
      <vt:lpstr>Использованные источники</vt:lpstr>
      <vt:lpstr>Презентация PowerPoint</vt:lpstr>
    </vt:vector>
  </TitlesOfParts>
  <Company>DEL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Обломова и Штольца.</dc:title>
  <dc:creator>Admin</dc:creator>
  <cp:lastModifiedBy>Alexsandrit</cp:lastModifiedBy>
  <cp:revision>16</cp:revision>
  <dcterms:created xsi:type="dcterms:W3CDTF">2011-11-28T17:25:39Z</dcterms:created>
  <dcterms:modified xsi:type="dcterms:W3CDTF">2014-01-17T22:40:28Z</dcterms:modified>
</cp:coreProperties>
</file>